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Tahoma"/>
      <p:regular r:id="rId16"/>
      <p:bold r:id="rId17"/>
    </p:embeddedFont>
    <p:embeddedFont>
      <p:font typeface="Century Gothic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enturyGothic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CenturyGothic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Tahoma-bold.fntdata"/><Relationship Id="rId16" Type="http://schemas.openxmlformats.org/officeDocument/2006/relationships/font" Target="fonts/Tahoma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CenturyGothic-bold.fntdata"/><Relationship Id="rId6" Type="http://schemas.openxmlformats.org/officeDocument/2006/relationships/slide" Target="slides/slide1.xml"/><Relationship Id="rId18" Type="http://schemas.openxmlformats.org/officeDocument/2006/relationships/font" Target="fonts/CenturyGothic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379e4629a44_0_1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" name="Google Shape;42;g379e4629a44_0_1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79e4629a44_0_1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g379e4629a44_0_1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49031bc0c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g349031bc0c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49031bc0c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g349031bc0c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9f5a6bc9d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39f5a6bc9d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9f5a6bc9d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39f5a6bc9d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9f5a6bc9d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39f5a6bc9d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6fc1e10a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36fc1e10a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">
  <p:cSld name="CUSTOM_1_1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/>
          <p:cNvPicPr preferRelativeResize="0"/>
          <p:nvPr/>
        </p:nvPicPr>
        <p:blipFill rotWithShape="1">
          <a:blip r:embed="rId3">
            <a:alphaModFix/>
          </a:blip>
          <a:srcRect b="30492" l="0" r="0" t="0"/>
          <a:stretch/>
        </p:blipFill>
        <p:spPr>
          <a:xfrm>
            <a:off x="556524" y="977750"/>
            <a:ext cx="3825572" cy="882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10;p2"/>
          <p:cNvCxnSpPr/>
          <p:nvPr/>
        </p:nvCxnSpPr>
        <p:spPr>
          <a:xfrm>
            <a:off x="556513" y="2146371"/>
            <a:ext cx="6787200" cy="0"/>
          </a:xfrm>
          <a:prstGeom prst="straightConnector1">
            <a:avLst/>
          </a:prstGeom>
          <a:noFill/>
          <a:ln cap="flat" cmpd="sng" w="9525">
            <a:solidFill>
              <a:srgbClr val="D6469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56525" y="2491850"/>
            <a:ext cx="67872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1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lide with black logo 1 3">
  <p:cSld name="TITLE_AND_TWO_COLUMNS_1_6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ahoma"/>
              <a:buNone/>
              <a:defRPr b="1" i="0" sz="2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cxnSp>
        <p:nvCxnSpPr>
          <p:cNvPr id="14" name="Google Shape;14;p3"/>
          <p:cNvCxnSpPr/>
          <p:nvPr/>
        </p:nvCxnSpPr>
        <p:spPr>
          <a:xfrm>
            <a:off x="0" y="640900"/>
            <a:ext cx="1563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diamond"/>
          </a:ln>
        </p:spPr>
      </p:cxnSp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b="38380" l="0" r="0" t="37945"/>
          <a:stretch/>
        </p:blipFill>
        <p:spPr>
          <a:xfrm>
            <a:off x="7548480" y="127007"/>
            <a:ext cx="1463649" cy="346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with Black logo 1 1 1 1 1 1 1 2 1 2 1 1 2">
  <p:cSld name="CUSTOM_6_1_1_1_1_1_1_1_2_1_2_1_1_2">
    <p:bg>
      <p:bgPr>
        <a:noFill/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623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4"/>
          <p:cNvPicPr preferRelativeResize="0"/>
          <p:nvPr/>
        </p:nvPicPr>
        <p:blipFill rotWithShape="1">
          <a:blip r:embed="rId3">
            <a:alphaModFix/>
          </a:blip>
          <a:srcRect b="38380" l="0" r="0" t="37945"/>
          <a:stretch/>
        </p:blipFill>
        <p:spPr>
          <a:xfrm>
            <a:off x="7548480" y="127007"/>
            <a:ext cx="1463649" cy="346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without Title">
  <p:cSld name="Title Slide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"/>
          <p:cNvPicPr preferRelativeResize="0"/>
          <p:nvPr/>
        </p:nvPicPr>
        <p:blipFill rotWithShape="1">
          <a:blip r:embed="rId2">
            <a:alphaModFix/>
          </a:blip>
          <a:srcRect b="38380" l="0" r="0" t="37945"/>
          <a:stretch/>
        </p:blipFill>
        <p:spPr>
          <a:xfrm>
            <a:off x="7548480" y="127007"/>
            <a:ext cx="1463649" cy="346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Template 1">
  <p:cSld name="2020 LI_Title and Content_1_1_1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idx="12" type="sldNum"/>
          </p:nvPr>
        </p:nvSpPr>
        <p:spPr>
          <a:xfrm>
            <a:off x="9193541" y="4838318"/>
            <a:ext cx="0" cy="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6"/>
          <p:cNvPicPr preferRelativeResize="0"/>
          <p:nvPr/>
        </p:nvPicPr>
        <p:blipFill rotWithShape="1">
          <a:blip r:embed="rId3">
            <a:alphaModFix/>
          </a:blip>
          <a:srcRect b="38380" l="0" r="0" t="37945"/>
          <a:stretch/>
        </p:blipFill>
        <p:spPr>
          <a:xfrm>
            <a:off x="7548480" y="127007"/>
            <a:ext cx="1463649" cy="34652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6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ahoma"/>
              <a:buNone/>
              <a:defRPr b="1" i="0" sz="2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cxnSp>
        <p:nvCxnSpPr>
          <p:cNvPr id="27" name="Google Shape;27;p6"/>
          <p:cNvCxnSpPr/>
          <p:nvPr/>
        </p:nvCxnSpPr>
        <p:spPr>
          <a:xfrm>
            <a:off x="0" y="640900"/>
            <a:ext cx="1563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diamon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-you Slide 1">
  <p:cSld name="TITLE_AND_TWO_COLUMNS_2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0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7"/>
          <p:cNvPicPr preferRelativeResize="0"/>
          <p:nvPr/>
        </p:nvPicPr>
        <p:blipFill rotWithShape="1">
          <a:blip r:embed="rId4">
            <a:alphaModFix/>
          </a:blip>
          <a:srcRect b="38380" l="0" r="0" t="37945"/>
          <a:stretch/>
        </p:blipFill>
        <p:spPr>
          <a:xfrm>
            <a:off x="7548480" y="127007"/>
            <a:ext cx="1463649" cy="346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with Black logo 1 1 1 1 1 1 1 2 1 2 1 1 2 1">
  <p:cSld name="CUSTOM_6_1_1_1_1_1_1_1_2_1_2_1_1_2_1">
    <p:bg>
      <p:bgPr>
        <a:noFill/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" name="Google Shape;3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623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9"/>
          <p:cNvPicPr preferRelativeResize="0"/>
          <p:nvPr/>
        </p:nvPicPr>
        <p:blipFill rotWithShape="1">
          <a:blip r:embed="rId3">
            <a:alphaModFix/>
          </a:blip>
          <a:srcRect b="38380" l="0" r="0" t="37945"/>
          <a:stretch/>
        </p:blipFill>
        <p:spPr>
          <a:xfrm>
            <a:off x="7548480" y="127007"/>
            <a:ext cx="1463649" cy="34652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/>
          <p:nvPr>
            <p:ph type="ctrTitle"/>
          </p:nvPr>
        </p:nvSpPr>
        <p:spPr>
          <a:xfrm>
            <a:off x="1178400" y="2310825"/>
            <a:ext cx="67872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3F66"/>
              </a:buClr>
              <a:buSzPts val="3200"/>
              <a:buFont typeface="Century Gothic"/>
              <a:buNone/>
              <a:defRPr b="1" i="0" sz="3200" u="none" cap="none" strike="noStrike">
                <a:solidFill>
                  <a:srgbClr val="183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Logo, Footer &amp; Body 1">
  <p:cSld name="TITLE_AND_TWO_COLUMNS_1_3_1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9193541" y="4838318"/>
            <a:ext cx="0" cy="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44">
          <p15:clr>
            <a:srgbClr val="F26B43"/>
          </p15:clr>
        </p15:guide>
        <p15:guide id="2" pos="5628">
          <p15:clr>
            <a:srgbClr val="F26B43"/>
          </p15:clr>
        </p15:guide>
        <p15:guide id="3" pos="1864">
          <p15:clr>
            <a:srgbClr val="F26B43"/>
          </p15:clr>
        </p15:guide>
        <p15:guide id="4" pos="2880">
          <p15:clr>
            <a:srgbClr val="F26B43"/>
          </p15:clr>
        </p15:guide>
        <p15:guide id="5" pos="3736">
          <p15:clr>
            <a:srgbClr val="F26B43"/>
          </p15:clr>
        </p15:guide>
        <p15:guide id="6" pos="3896">
          <p15:clr>
            <a:srgbClr val="F26B43"/>
          </p15:clr>
        </p15:guide>
        <p15:guide id="7" orient="horz" pos="468">
          <p15:clr>
            <a:srgbClr val="F26B43"/>
          </p15:clr>
        </p15:guide>
        <p15:guide id="8" orient="horz" pos="2936">
          <p15:clr>
            <a:srgbClr val="F26B43"/>
          </p15:clr>
        </p15:guide>
        <p15:guide id="9" orient="horz" pos="1638">
          <p15:clr>
            <a:srgbClr val="F26B43"/>
          </p15:clr>
        </p15:guide>
        <p15:guide id="10" orient="horz" pos="1764">
          <p15:clr>
            <a:srgbClr val="F26B43"/>
          </p15:clr>
        </p15:guide>
        <p15:guide id="11" pos="200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10" Type="http://schemas.openxmlformats.org/officeDocument/2006/relationships/image" Target="../media/image13.png"/><Relationship Id="rId9" Type="http://schemas.openxmlformats.org/officeDocument/2006/relationships/image" Target="../media/image14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9.png"/><Relationship Id="rId8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type="ctrTitle"/>
          </p:nvPr>
        </p:nvSpPr>
        <p:spPr>
          <a:xfrm>
            <a:off x="556525" y="2491850"/>
            <a:ext cx="67872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Dev Tools</a:t>
            </a:r>
            <a:endParaRPr/>
          </a:p>
        </p:txBody>
      </p:sp>
      <p:pic>
        <p:nvPicPr>
          <p:cNvPr id="45" name="Google Shape;45;p11"/>
          <p:cNvPicPr preferRelativeResize="0"/>
          <p:nvPr/>
        </p:nvPicPr>
        <p:blipFill rotWithShape="1">
          <a:blip r:embed="rId3">
            <a:alphaModFix/>
          </a:blip>
          <a:srcRect b="0" l="0" r="44858" t="0"/>
          <a:stretch/>
        </p:blipFill>
        <p:spPr>
          <a:xfrm>
            <a:off x="6141446" y="166727"/>
            <a:ext cx="491889" cy="51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9647" y="267041"/>
            <a:ext cx="1031154" cy="315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1"/>
          <p:cNvPicPr preferRelativeResize="0"/>
          <p:nvPr/>
        </p:nvPicPr>
        <p:blipFill rotWithShape="1">
          <a:blip r:embed="rId5">
            <a:alphaModFix/>
          </a:blip>
          <a:srcRect b="31348" l="13737" r="14490" t="30972"/>
          <a:stretch/>
        </p:blipFill>
        <p:spPr>
          <a:xfrm>
            <a:off x="6740916" y="302133"/>
            <a:ext cx="1031151" cy="2457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Google Shape;48;p11"/>
          <p:cNvGrpSpPr/>
          <p:nvPr/>
        </p:nvGrpSpPr>
        <p:grpSpPr>
          <a:xfrm>
            <a:off x="3433374" y="4727449"/>
            <a:ext cx="5477414" cy="197700"/>
            <a:chOff x="3433374" y="4727449"/>
            <a:chExt cx="5477414" cy="197700"/>
          </a:xfrm>
        </p:grpSpPr>
        <p:sp>
          <p:nvSpPr>
            <p:cNvPr id="49" name="Google Shape;49;p11"/>
            <p:cNvSpPr txBox="1"/>
            <p:nvPr/>
          </p:nvSpPr>
          <p:spPr>
            <a:xfrm>
              <a:off x="3433374" y="4727449"/>
              <a:ext cx="1227900" cy="1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0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Proudly recognized by</a:t>
              </a:r>
              <a:endParaRPr b="1" i="0" sz="8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50" name="Google Shape;50;p11"/>
            <p:cNvCxnSpPr/>
            <p:nvPr/>
          </p:nvCxnSpPr>
          <p:spPr>
            <a:xfrm>
              <a:off x="4631412" y="4826299"/>
              <a:ext cx="282300" cy="0"/>
            </a:xfrm>
            <a:prstGeom prst="straightConnector1">
              <a:avLst/>
            </a:prstGeom>
            <a:noFill/>
            <a:ln cap="flat" cmpd="sng" w="9525">
              <a:solidFill>
                <a:srgbClr val="D64693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51" name="Google Shape;51;p11"/>
            <p:cNvCxnSpPr/>
            <p:nvPr/>
          </p:nvCxnSpPr>
          <p:spPr>
            <a:xfrm>
              <a:off x="5345857" y="4751899"/>
              <a:ext cx="0" cy="1488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2" name="Google Shape;52;p11"/>
            <p:cNvCxnSpPr/>
            <p:nvPr/>
          </p:nvCxnSpPr>
          <p:spPr>
            <a:xfrm>
              <a:off x="6029754" y="4751899"/>
              <a:ext cx="0" cy="1488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dot"/>
              <a:round/>
              <a:headEnd len="sm" w="sm" type="none"/>
              <a:tailEnd len="sm" w="sm" type="none"/>
            </a:ln>
          </p:spPr>
        </p:cxnSp>
        <p:pic>
          <p:nvPicPr>
            <p:cNvPr id="53" name="Google Shape;53;p1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40706" y="4751946"/>
              <a:ext cx="490692" cy="1487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4;p1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027578" y="4732311"/>
              <a:ext cx="182546" cy="187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1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257426" y="4758380"/>
              <a:ext cx="590648" cy="13583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6" name="Google Shape;56;p11"/>
            <p:cNvCxnSpPr/>
            <p:nvPr/>
          </p:nvCxnSpPr>
          <p:spPr>
            <a:xfrm>
              <a:off x="7132075" y="4751899"/>
              <a:ext cx="0" cy="1488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dot"/>
              <a:round/>
              <a:headEnd len="sm" w="sm" type="none"/>
              <a:tailEnd len="sm" w="sm" type="none"/>
            </a:ln>
          </p:spPr>
        </p:cxnSp>
        <p:pic>
          <p:nvPicPr>
            <p:cNvPr id="57" name="Google Shape;57;p1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050490" y="4751948"/>
              <a:ext cx="860298" cy="1487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8" name="Google Shape;58;p11"/>
            <p:cNvCxnSpPr/>
            <p:nvPr/>
          </p:nvCxnSpPr>
          <p:spPr>
            <a:xfrm>
              <a:off x="7956968" y="4751899"/>
              <a:ext cx="0" cy="1488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dot"/>
              <a:round/>
              <a:headEnd len="sm" w="sm" type="none"/>
              <a:tailEnd len="sm" w="sm" type="none"/>
            </a:ln>
          </p:spPr>
        </p:cxnSp>
        <p:pic>
          <p:nvPicPr>
            <p:cNvPr id="59" name="Google Shape;59;p1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110048" y="4743760"/>
              <a:ext cx="941727" cy="16507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/>
        </p:nvSpPr>
        <p:spPr>
          <a:xfrm>
            <a:off x="557775" y="2257500"/>
            <a:ext cx="3464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rgbClr val="231F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</a:t>
            </a:r>
            <a:endParaRPr b="1" i="0" sz="4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/>
        </p:nvSpPr>
        <p:spPr>
          <a:xfrm>
            <a:off x="557775" y="2257500"/>
            <a:ext cx="23664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rgbClr val="231F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Agenda</a:t>
            </a:r>
            <a:endParaRPr b="1" i="0" sz="4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" name="Google Shape;65;p12"/>
          <p:cNvSpPr txBox="1"/>
          <p:nvPr/>
        </p:nvSpPr>
        <p:spPr>
          <a:xfrm>
            <a:off x="3281050" y="1648450"/>
            <a:ext cx="5523900" cy="24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-3048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entury Gothic"/>
              <a:buAutoNum type="arabicPeriod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Introduction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AutoNum type="arabicPeriod"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Postman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AutoNum type="arabicPeriod"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DB Tools (Dbeaver + Workbench + MongoDB Compass)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AutoNum type="arabicPeriod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IDE ( IntelliJ)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AutoNum type="arabicPeriod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Build Tool (Gradle)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AutoNum type="arabicPeriod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Exercise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AutoNum type="arabicPeriod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Q&amp;A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/>
        </p:nvSpPr>
        <p:spPr>
          <a:xfrm>
            <a:off x="264425" y="840300"/>
            <a:ext cx="8565600" cy="420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Dev tools are programs and technologies designed to make software development faster, easier, and more reliable.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Common types include code editors, IDEs, version control systems (e.g., Git), build tools (e.g., Gradle), debugging tools, and collaboration software.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Examples: Visual Studio Code, IntelliJ IDEA, GitHub, Chrome DevTools, Docker, Jenkins, Slack.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They provide a foundation for all coding and testing activities—knowing how to use them increases productivity and reduces manual errors.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Dev tools help automate common development tasks such as building, deploying, and testing code, saving time and minimizing mistakes.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Effective use of these tools enhances collaboration within teams, manages code versioning, and detects bugs early, which improves software quality and maintainability.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Understanding the right tools also helps you select the best approach for each stage of development, reducing learning curves and making the whole process smoother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" name="Google Shape;71;p13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/>
        </p:nvSpPr>
        <p:spPr>
          <a:xfrm>
            <a:off x="264425" y="840300"/>
            <a:ext cx="8565600" cy="420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API platform for building, testing, and managing APIs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Request building with intuitive interface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Environment setup and variable management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Collection management and collaboration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Automation: scripting, testing, monitoring APIs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Visualization tools and documentation support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7" name="Google Shape;77;p14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Postman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/>
        </p:nvSpPr>
        <p:spPr>
          <a:xfrm>
            <a:off x="264425" y="840300"/>
            <a:ext cx="8565600" cy="420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b="1" lang="en" sz="1200">
                <a:latin typeface="Century Gothic"/>
                <a:ea typeface="Century Gothic"/>
                <a:cs typeface="Century Gothic"/>
                <a:sym typeface="Century Gothic"/>
              </a:rPr>
              <a:t>DBeaver : </a:t>
            </a:r>
            <a:endParaRPr b="1"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○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Universal, open-source DB tool supporting 100+ databases (SQL, NoSQL, cloud). Ideal for users working with varied database types or planning to expand beyond MySQL.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○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Features: Visual Query Builder, AI SQL Assistant, advanced data transfer options, semantic SQL analysis, multi-tab interface.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○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Data migration and import/export: supports multiple file formats and direct table transfers.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b="1" lang="en" sz="1200">
                <a:latin typeface="Century Gothic"/>
                <a:ea typeface="Century Gothic"/>
                <a:cs typeface="Century Gothic"/>
                <a:sym typeface="Century Gothic"/>
              </a:rPr>
              <a:t>MySQL Workbench:</a:t>
            </a: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○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Specialized GUI designed for MySQL database management. Best for users focused exclusively on MySQL or migrating to MySQL.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○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Features: Powerful data modeling, ER diagrams, forward/reverse engineering, migration wizard for ODBC databases.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○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Import/export supports CSV natively, more formats require custom queries.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3" name="Google Shape;83;p15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DB Tools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/>
        </p:nvSpPr>
        <p:spPr>
          <a:xfrm>
            <a:off x="264425" y="840300"/>
            <a:ext cx="8565600" cy="420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b="1" lang="en" sz="1200">
                <a:latin typeface="Century Gothic"/>
                <a:ea typeface="Century Gothic"/>
                <a:cs typeface="Century Gothic"/>
                <a:sym typeface="Century Gothic"/>
              </a:rPr>
              <a:t>MongoDB Compass</a:t>
            </a:r>
            <a:r>
              <a:rPr b="1" lang="en" sz="1200">
                <a:latin typeface="Century Gothic"/>
                <a:ea typeface="Century Gothic"/>
                <a:cs typeface="Century Gothic"/>
                <a:sym typeface="Century Gothic"/>
              </a:rPr>
              <a:t> : </a:t>
            </a:r>
            <a:endParaRPr b="1"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○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Official GUI for MongoDB databases; highly visual and intuitive.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○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Features: schema visualization, graphical query builder, aggregation pipeline designer, real-time performance monitoring, index management, document validation, data import/export.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○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Enables interactive exploration and management without requiring deep MongoDB Shell expertise.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9" name="Google Shape;89;p16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DB Tools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/>
        </p:nvSpPr>
        <p:spPr>
          <a:xfrm>
            <a:off x="264425" y="840300"/>
            <a:ext cx="8565600" cy="420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Smart code completion, context-aware error detection, and live code analysis.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Advanced refactoring tools for safe, automated code changes.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Integrated debugging, test runners, and code coverage analysis.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Seamless version control integration (Git, SVN, Mercurial) for easy code collaboration and tracking.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Built-in database tools and diagramming (“Database” tab for direct query and data source management).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Vast plugin ecosystem for expanded frameworks, languages, and utility features.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Customizable user interface with themes and keyboard shortcuts.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Regular updates and support; Community (free) and Ultimate (paid) editions.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Strong AI/ML-assisted suggestions that accelerate coding and reduce errors.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5" name="Google Shape;95;p17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IDE(IntelliJ)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/>
        </p:nvSpPr>
        <p:spPr>
          <a:xfrm>
            <a:off x="264425" y="840300"/>
            <a:ext cx="8565600" cy="420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Incremental builds and build caching—only recompiles code that’s changed, speeding up build times dramatically.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Flexible scripting with Groovy or Kotlin Domain Specific Language (DSL) for custom automation.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Efficient dependency management—resolves, downloads, and updates project dependencies automatically from Maven/IVY repositories.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Supports multi-project builds and complex project structures for large-scale development.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Wide plugin ecosystem—extends Gradle for Android, Java, C++, Scala, Spring, and many more technologies.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Easy integration with popular IDEs (IntelliJ, Eclipse, Android Studio) for seamless developer workflows.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Automated test execution, code coverage, and reporting with support for JUnit, TestNG, and Spock.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Continuous integration: integrates easily with CI/CD platforms like Jenkins and TeamCity.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Cross-platform open-source project under the Apache License.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1" name="Google Shape;101;p18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Build Tool (Gradle)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/>
        </p:nvSpPr>
        <p:spPr>
          <a:xfrm>
            <a:off x="264425" y="840300"/>
            <a:ext cx="8565600" cy="420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Create a collection in postman with get and post apis where base url will be saved in environment variable.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Connect your local database with your Db tool like DBeaver/ Workbench and try running scripts, export and import data, check the query tuning option.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Practice debugging the java code with IntelliJ debugger, try and get handy with </a:t>
            </a: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evaluator.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19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Exercise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in Master">
  <a:themeElements>
    <a:clrScheme name="TTN - Final1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8187F"/>
      </a:accent1>
      <a:accent2>
        <a:srgbClr val="314162"/>
      </a:accent2>
      <a:accent3>
        <a:srgbClr val="5A3794"/>
      </a:accent3>
      <a:accent4>
        <a:srgbClr val="0097A7"/>
      </a:accent4>
      <a:accent5>
        <a:srgbClr val="FFAB40"/>
      </a:accent5>
      <a:accent6>
        <a:srgbClr val="12A5DF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